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osmic Octo Medium" charset="1" panose="00000600000000000000"/>
      <p:regular r:id="rId22"/>
    </p:embeddedFont>
    <p:embeddedFont>
      <p:font typeface="Lato Bold" charset="1" panose="020F0802020204030203"/>
      <p:regular r:id="rId23"/>
    </p:embeddedFont>
    <p:embeddedFont>
      <p:font typeface="Open Sans Bold" charset="1" panose="00000000000000000000"/>
      <p:regular r:id="rId24"/>
    </p:embeddedFont>
    <p:embeddedFont>
      <p:font typeface="Norwester" charset="1" panose="00000506000000000000"/>
      <p:regular r:id="rId25"/>
    </p:embeddedFont>
    <p:embeddedFont>
      <p:font typeface="Times New Roman MT" charset="1" panose="02030502070405020303"/>
      <p:regular r:id="rId26"/>
    </p:embeddedFont>
    <p:embeddedFont>
      <p:font typeface="Canva Sans" charset="1" panose="020B0503030501040103"/>
      <p:regular r:id="rId27"/>
    </p:embeddedFont>
    <p:embeddedFont>
      <p:font typeface="League Spartan" charset="1" panose="00000800000000000000"/>
      <p:regular r:id="rId28"/>
    </p:embeddedFont>
    <p:embeddedFont>
      <p:font typeface="Times New Roman MT Bold" charset="1" panose="02030802070405020303"/>
      <p:regular r:id="rId29"/>
    </p:embeddedFont>
    <p:embeddedFont>
      <p:font typeface="Arimo" charset="1" panose="020B0604020202020204"/>
      <p:regular r:id="rId30"/>
    </p:embeddedFont>
    <p:embeddedFont>
      <p:font typeface="Consolas" charset="1" panose="020B0609020204030204"/>
      <p:regular r:id="rId31"/>
    </p:embeddedFont>
    <p:embeddedFont>
      <p:font typeface="Helios Bold" charset="1" panose="020B0704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19.png" Type="http://schemas.openxmlformats.org/officeDocument/2006/relationships/image"/><Relationship Id="rId6" Target="../media/image25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https://www.canva.com/design/DAGz6yaTz5U/mtlI3qzrVrA2bI3_Z_Xo2A/edit" TargetMode="External" Type="http://schemas.openxmlformats.org/officeDocument/2006/relationships/hyperlink"/><Relationship Id="rId4" Target="https://www.canva.com/design/DAGz6yaTz5U/mtlI3qzrVrA2bI3_Z_Xo2A/edit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https://docs.google.com/document/d/1c5mYEScHK4cp_TbcIEvbcezD63rgfQHnUEZo_14IZ9U/edit?usp=sharing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lmb.informatik.uni-freiburg.de/people/ronneber/u-net/?ref=assemblyai.com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4454" y="433085"/>
            <a:ext cx="16439093" cy="287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5"/>
              </a:lnSpc>
            </a:pPr>
            <a:r>
              <a:rPr lang="en-US" b="true" sz="4630">
                <a:solidFill>
                  <a:srgbClr val="FFFFFF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GEOSPATIAL MACHINE LEARNING PLATFORM FOR WILDFIRE RISK ASSESSM</a:t>
            </a:r>
            <a:r>
              <a:rPr lang="en-US" sz="4630" b="true">
                <a:solidFill>
                  <a:srgbClr val="FFFFFF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ent and Crop Health Monitoring</a:t>
            </a:r>
          </a:p>
          <a:p>
            <a:pPr algn="ctr">
              <a:lnSpc>
                <a:spcPts val="569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061877" y="7624709"/>
            <a:ext cx="3612441" cy="58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</a:pPr>
            <a:r>
              <a:rPr lang="en-US" b="true" sz="3372" spc="3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PROJECT BY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05054" y="8598236"/>
            <a:ext cx="563765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spc="2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AKHIL KANUKULA (SL54772)</a:t>
            </a:r>
          </a:p>
          <a:p>
            <a:pPr algn="l">
              <a:lnSpc>
                <a:spcPts val="3149"/>
              </a:lnSpc>
            </a:pPr>
            <a:r>
              <a:rPr lang="en-US" b="true" sz="2250" spc="2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SANJAY VARATHARAJAN (UL66332)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74" r="0" b="-90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15627" y="-1417535"/>
            <a:ext cx="4461733" cy="4461733"/>
          </a:xfrm>
          <a:custGeom>
            <a:avLst/>
            <a:gdLst/>
            <a:ahLst/>
            <a:cxnLst/>
            <a:rect r="r" b="b" t="t" l="l"/>
            <a:pathLst>
              <a:path h="4461733" w="4461733">
                <a:moveTo>
                  <a:pt x="0" y="0"/>
                </a:moveTo>
                <a:lnTo>
                  <a:pt x="4461733" y="0"/>
                </a:lnTo>
                <a:lnTo>
                  <a:pt x="4461733" y="4461733"/>
                </a:lnTo>
                <a:lnTo>
                  <a:pt x="0" y="446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897" y="2638451"/>
            <a:ext cx="8552816" cy="5858679"/>
          </a:xfrm>
          <a:custGeom>
            <a:avLst/>
            <a:gdLst/>
            <a:ahLst/>
            <a:cxnLst/>
            <a:rect r="r" b="b" t="t" l="l"/>
            <a:pathLst>
              <a:path h="5858679" w="8552816">
                <a:moveTo>
                  <a:pt x="0" y="0"/>
                </a:moveTo>
                <a:lnTo>
                  <a:pt x="8552817" y="0"/>
                </a:lnTo>
                <a:lnTo>
                  <a:pt x="8552817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0052" y="207112"/>
            <a:ext cx="1054364" cy="45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THINK</a:t>
            </a:r>
          </a:p>
          <a:p>
            <a:pPr algn="l" marL="0" indent="0" lvl="1">
              <a:lnSpc>
                <a:spcPts val="1874"/>
              </a:lnSpc>
              <a:spcBef>
                <a:spcPct val="0"/>
              </a:spcBef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UNLIMITED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7971" y="695325"/>
            <a:ext cx="901227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CORE ARCHITECTURES - LSTM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96191" y="2898968"/>
            <a:ext cx="7233320" cy="50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8"/>
              </a:lnSpc>
              <a:spcBef>
                <a:spcPct val="0"/>
              </a:spcBef>
            </a:pPr>
            <a:r>
              <a:rPr lang="en-US" sz="3781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LSTM (for Crops) is a Recurrent Neural Network that works by preserving a "memory" of past soil moisture conditions, allowing it to learn long-term temporal dependencies and predict future stress events from historical sequences.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9848" y="911221"/>
            <a:ext cx="8807639" cy="9117515"/>
          </a:xfrm>
          <a:custGeom>
            <a:avLst/>
            <a:gdLst/>
            <a:ahLst/>
            <a:cxnLst/>
            <a:rect r="r" b="b" t="t" l="l"/>
            <a:pathLst>
              <a:path h="9117515" w="8807639">
                <a:moveTo>
                  <a:pt x="0" y="0"/>
                </a:moveTo>
                <a:lnTo>
                  <a:pt x="8807638" y="0"/>
                </a:lnTo>
                <a:lnTo>
                  <a:pt x="8807638" y="9117515"/>
                </a:lnTo>
                <a:lnTo>
                  <a:pt x="0" y="9117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3808" y="35646"/>
            <a:ext cx="18096245" cy="113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282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PREDICTED FIRE MASKS OF SAMPLE THERMAL CHIPS GENERATED WITH THE MODEL WE CREATED</a:t>
            </a:r>
          </a:p>
          <a:p>
            <a:pPr algn="l">
              <a:lnSpc>
                <a:spcPts val="4737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60" t="0" r="-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07448" y="130721"/>
            <a:ext cx="7073104" cy="89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6"/>
              </a:lnSpc>
              <a:spcBef>
                <a:spcPct val="0"/>
              </a:spcBef>
            </a:pPr>
            <a:r>
              <a:rPr lang="en-US" b="true" sz="5764" spc="-317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WHY U-NET &amp; LSTM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1762" y="1437512"/>
            <a:ext cx="15867538" cy="79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40" indent="-334620" lvl="1">
              <a:lnSpc>
                <a:spcPts val="4525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Standard CNN Classifiers (ResNet/VGG) (Rejected because they only give a label like "Fire" or "No Fire," but cannot tell you the exact shape or location.)</a:t>
            </a:r>
          </a:p>
          <a:p>
            <a:pPr algn="just">
              <a:lnSpc>
                <a:spcPts val="4525"/>
              </a:lnSpc>
            </a:pPr>
          </a:p>
          <a:p>
            <a:pPr algn="just" marL="669240" indent="-334620" lvl="1">
              <a:lnSpc>
                <a:spcPts val="4525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Object Detection (YOLO / Faster R-CNN) (Rejected because bounding boxes are too coarse. Fires have irregular, jagged shapes that boxes cannot capture accurately.)</a:t>
            </a:r>
          </a:p>
          <a:p>
            <a:pPr algn="just">
              <a:lnSpc>
                <a:spcPts val="4525"/>
              </a:lnSpc>
            </a:pPr>
          </a:p>
          <a:p>
            <a:pPr algn="just" marL="669240" indent="-334620" lvl="1">
              <a:lnSpc>
                <a:spcPts val="4525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Traditional ML (Random Forest / SVM) (Rejected because they treat pixels independently and lose the critical spatial context (neighbors) and temporal history.)</a:t>
            </a:r>
          </a:p>
          <a:p>
            <a:pPr algn="just">
              <a:lnSpc>
                <a:spcPts val="4525"/>
              </a:lnSpc>
            </a:pPr>
          </a:p>
          <a:p>
            <a:pPr algn="just" marL="669240" indent="-334620" lvl="1">
              <a:lnSpc>
                <a:spcPts val="4525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Statistical Models (ARIMA / Linear Regression) (Rejected for drought forecasting because soil moisture has complex, non-linear patterns that simple linear models fail to capture.)</a:t>
            </a:r>
          </a:p>
          <a:p>
            <a:pPr algn="just">
              <a:lnSpc>
                <a:spcPts val="4525"/>
              </a:lnSpc>
            </a:pPr>
          </a:p>
          <a:p>
            <a:pPr algn="just" marL="669240" indent="-334620" lvl="1">
              <a:lnSpc>
                <a:spcPts val="4525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Vision Transformers (ViT) (Considered, but U-Net is more computationally efficient for pixel-level segmentation on our specific chip size.)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002" y="433429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5" y="0"/>
                </a:lnTo>
                <a:lnTo>
                  <a:pt x="506865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37766" y="8355978"/>
            <a:ext cx="5887457" cy="5904679"/>
          </a:xfrm>
          <a:custGeom>
            <a:avLst/>
            <a:gdLst/>
            <a:ahLst/>
            <a:cxnLst/>
            <a:rect r="r" b="b" t="t" l="l"/>
            <a:pathLst>
              <a:path h="5904679" w="5887457">
                <a:moveTo>
                  <a:pt x="0" y="0"/>
                </a:moveTo>
                <a:lnTo>
                  <a:pt x="5887457" y="0"/>
                </a:lnTo>
                <a:lnTo>
                  <a:pt x="5887457" y="5904680"/>
                </a:lnTo>
                <a:lnTo>
                  <a:pt x="0" y="5904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 l="0" t="-9313" r="0" b="-931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85135" y="254737"/>
            <a:ext cx="1190526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166" y="1606513"/>
            <a:ext cx="15125754" cy="674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119" indent="-215559" lvl="1">
              <a:lnSpc>
                <a:spcPts val="3334"/>
              </a:lnSpc>
              <a:buFont typeface="Arial"/>
              <a:buChar char="•"/>
            </a:pPr>
            <a:r>
              <a:rPr lang="en-US" b="true" sz="1996" spc="2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GEOMETRIC PROJECTION INCOMPATIBILITY (DEALING WITH THE MISMATCH BETWEEN VIIRS SINUSOIDAL DATA AND STANDARD UTM GRIDS.)</a:t>
            </a:r>
          </a:p>
          <a:p>
            <a:pPr algn="l">
              <a:lnSpc>
                <a:spcPts val="3334"/>
              </a:lnSpc>
            </a:pPr>
          </a:p>
          <a:p>
            <a:pPr algn="l" marL="431119" indent="-215559" lvl="1">
              <a:lnSpc>
                <a:spcPts val="3334"/>
              </a:lnSpc>
              <a:buFont typeface="Arial"/>
              <a:buChar char="•"/>
            </a:pPr>
            <a:r>
              <a:rPr lang="en-US" b="true" sz="1996" spc="2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EXTREME MEMORY OVERHEAD (82GB RAM SPIKES) (THE CRASH WE FACED WHEN TRYING TO RASTERIZE GLOBAL DATA ONTO A STATIC GRID.</a:t>
            </a:r>
          </a:p>
          <a:p>
            <a:pPr algn="l">
              <a:lnSpc>
                <a:spcPts val="3334"/>
              </a:lnSpc>
            </a:pPr>
          </a:p>
          <a:p>
            <a:pPr algn="l" marL="431119" indent="-215559" lvl="1">
              <a:lnSpc>
                <a:spcPts val="3334"/>
              </a:lnSpc>
              <a:buFont typeface="Arial"/>
              <a:buChar char="•"/>
            </a:pPr>
            <a:r>
              <a:rPr lang="en-US" b="true" sz="1996" spc="2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COMPLEX HDF5 DATA STRUCTURES (THE DIFFICULTY OF MINING NESTED DATA LAYERS FROM SMAP SCIENTIFIC FILES USING STANDARD LIBRARIES.)</a:t>
            </a:r>
          </a:p>
          <a:p>
            <a:pPr algn="l">
              <a:lnSpc>
                <a:spcPts val="3334"/>
              </a:lnSpc>
            </a:pPr>
          </a:p>
          <a:p>
            <a:pPr algn="l" marL="431119" indent="-215559" lvl="1">
              <a:lnSpc>
                <a:spcPts val="3334"/>
              </a:lnSpc>
              <a:buFont typeface="Arial"/>
              <a:buChar char="•"/>
            </a:pPr>
            <a:r>
              <a:rPr lang="en-US" b="true" sz="1996" spc="2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SPATIO-TEMPORAL DISCONTINUITY (THE CHALLENGE OF TRAINING TIME-SERIES MODELS ON SATELLITE DATA THAT HAS NATURALLY OCCURRING 1-2 DAY ORBIT GAPS.)</a:t>
            </a:r>
          </a:p>
          <a:p>
            <a:pPr algn="l">
              <a:lnSpc>
                <a:spcPts val="3334"/>
              </a:lnSpc>
            </a:pPr>
          </a:p>
          <a:p>
            <a:pPr algn="l" marL="431119" indent="-215559" lvl="1">
              <a:lnSpc>
                <a:spcPts val="3334"/>
              </a:lnSpc>
              <a:buFont typeface="Arial"/>
              <a:buChar char="•"/>
            </a:pPr>
            <a:r>
              <a:rPr lang="en-US" b="true" sz="1996" spc="2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NITIAL ATTEMPTS TO MAP GLOBAL VIIRS DATA TO A STANDARD GRID CAUSED MASSIVE SYSTEM CRASHES, FORCING A COMPLETE RE-ENGINEERING OF THE PIPELINE INTO A "DYNAMIC CHIPPING" ARCHITECTURE.</a:t>
            </a:r>
          </a:p>
          <a:p>
            <a:pPr algn="l">
              <a:lnSpc>
                <a:spcPts val="33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0052" y="207112"/>
            <a:ext cx="1054364" cy="45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THINK</a:t>
            </a:r>
          </a:p>
          <a:p>
            <a:pPr algn="l" marL="0" indent="0" lvl="1">
              <a:lnSpc>
                <a:spcPts val="1874"/>
              </a:lnSpc>
              <a:spcBef>
                <a:spcPct val="0"/>
              </a:spcBef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UNLIMITED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0052" y="207112"/>
            <a:ext cx="1054364" cy="45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THINK</a:t>
            </a:r>
          </a:p>
          <a:p>
            <a:pPr algn="l" marL="0" indent="0" lvl="1">
              <a:lnSpc>
                <a:spcPts val="1874"/>
              </a:lnSpc>
              <a:spcBef>
                <a:spcPct val="0"/>
              </a:spcBef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UNLIMITED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76661" y="1066800"/>
            <a:ext cx="408555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THE PROMISE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55860" y="4286053"/>
            <a:ext cx="5019831" cy="337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17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Scalability:</a:t>
            </a:r>
          </a:p>
          <a:p>
            <a:pPr algn="l">
              <a:lnSpc>
                <a:spcPts val="3048"/>
              </a:lnSpc>
            </a:pPr>
          </a:p>
          <a:p>
            <a:pPr algn="l" marL="470101" indent="-235051" lvl="1">
              <a:lnSpc>
                <a:spcPts val="3048"/>
              </a:lnSpc>
              <a:buFont typeface="Arial"/>
              <a:buChar char="•"/>
            </a:pPr>
            <a:r>
              <a:rPr lang="en-US" b="true" sz="21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Deploying this pipeline on distributed cloud architectures (like AWS Lambda or Google Earth Engine) enables the real-time processing of petabyte-scale global datasets. </a:t>
            </a:r>
          </a:p>
          <a:p>
            <a:pPr algn="l">
              <a:lnSpc>
                <a:spcPts val="304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10052" y="5076825"/>
            <a:ext cx="9999375" cy="33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17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 platform can be extended to incorporate Harmonized Landsat-Sentinel (HLS) data, evolving the current regional drought forecasts into hyper-local "Precision Agriculture" insights at the individual field level (10m resolution). </a:t>
            </a:r>
          </a:p>
          <a:p>
            <a:pPr algn="l">
              <a:lnSpc>
                <a:spcPts val="3353"/>
              </a:lnSpc>
            </a:pPr>
          </a:p>
          <a:p>
            <a:pPr algn="l">
              <a:lnSpc>
                <a:spcPts val="3353"/>
              </a:lnSpc>
            </a:pPr>
            <a:r>
              <a:rPr lang="en-US" sz="217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 approach empowers environmental analysts and governments to simulate future food security scenarios, predicting crop yields and harvest failures months in advance.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52" y="338179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5" y="0"/>
                </a:lnTo>
                <a:lnTo>
                  <a:pt x="506865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</a:blip>
            <a:stretch>
              <a:fillRect l="-60" t="0" r="-6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51842" y="263382"/>
            <a:ext cx="16169863" cy="78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REFERENCES: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052" y="207112"/>
            <a:ext cx="1054364" cy="45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THINK</a:t>
            </a:r>
          </a:p>
          <a:p>
            <a:pPr algn="l" marL="0" indent="0" lvl="1">
              <a:lnSpc>
                <a:spcPts val="1874"/>
              </a:lnSpc>
              <a:spcBef>
                <a:spcPct val="0"/>
              </a:spcBef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UNLIMITED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32743" y="1126961"/>
            <a:ext cx="10435083" cy="837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4"/>
              </a:lnSpc>
            </a:pP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1. Ronneberger, O., Fischer, P., Brox, T. (2015). U-Net: Convolutional Networks for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Biomedical Image Segmentation.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In: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Navab, N., Hornegger, J., Wells, W., Frangi, A.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(eds) Medical Image Computing and Computer-Assisted Intervention – MICCAI 2015.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MICCAI 2015. Lecture Notes in Computer Science(), vol 9351. Springer, Cham.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https://doi.org/10.1007/978-3-319-24574-4_28 </a:t>
            </a:r>
          </a:p>
          <a:p>
            <a:pPr algn="just">
              <a:lnSpc>
                <a:spcPts val="2884"/>
              </a:lnSpc>
            </a:pP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2. Hochreit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er S, Schmidhuber J. Long short-term memory. Neural Comput. 1997 Nov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15;9(8):1735-80. https://doi.org/10.1162/neco.1997.9.8.1735 PMID: 9377276. </a:t>
            </a:r>
          </a:p>
          <a:p>
            <a:pPr algn="just">
              <a:lnSpc>
                <a:spcPts val="2884"/>
              </a:lnSpc>
            </a:pP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3. Schroeder, W., Oliva, P., Giglio, L., &amp; Csiszar, I. (2014). The New VIIRS 375 m active fire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detection data product: Algorithm description and initial assessment. Remote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Sensing of Environment, 143, 85-96.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https://api.semanticscholar.org/CorpusID:17180349 </a:t>
            </a:r>
          </a:p>
          <a:p>
            <a:pPr algn="just">
              <a:lnSpc>
                <a:spcPts val="2884"/>
              </a:lnSpc>
            </a:pP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4. D. Entekhabi et al., "The Soil Moisture Active Passive (SMAP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 Missi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on," in Proceedings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of the IEEE, vol. 98, no. 5, pp. 704-716, May 2010, doi: 10.1109/JPROC.2010.2043918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https://ieeexplore.ieee.org/document/5460980 </a:t>
            </a:r>
          </a:p>
          <a:p>
            <a:pPr algn="just">
              <a:lnSpc>
                <a:spcPts val="2884"/>
              </a:lnSpc>
            </a:pP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5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 Kingma, D. P., &amp; Ba, J. (2014). Adam: A Method for Stochastic Optimization. arXiv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preprint arXiv:1412.6980. The source for the adaptive learning rate optimization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algorithm used to train our U-Net model 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https://arxiv.org/abs/1412.6980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74" r="0" b="-90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96283">
            <a:off x="1232093" y="7385079"/>
            <a:ext cx="2112781" cy="4246796"/>
          </a:xfrm>
          <a:custGeom>
            <a:avLst/>
            <a:gdLst/>
            <a:ahLst/>
            <a:cxnLst/>
            <a:rect r="r" b="b" t="t" l="l"/>
            <a:pathLst>
              <a:path h="4246796" w="2112781">
                <a:moveTo>
                  <a:pt x="0" y="0"/>
                </a:moveTo>
                <a:lnTo>
                  <a:pt x="2112781" y="0"/>
                </a:lnTo>
                <a:lnTo>
                  <a:pt x="2112781" y="4246797"/>
                </a:lnTo>
                <a:lnTo>
                  <a:pt x="0" y="4246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91623" y="2269170"/>
            <a:ext cx="1782950" cy="1787419"/>
          </a:xfrm>
          <a:custGeom>
            <a:avLst/>
            <a:gdLst/>
            <a:ahLst/>
            <a:cxnLst/>
            <a:rect r="r" b="b" t="t" l="l"/>
            <a:pathLst>
              <a:path h="1787419" w="1782950">
                <a:moveTo>
                  <a:pt x="0" y="0"/>
                </a:moveTo>
                <a:lnTo>
                  <a:pt x="1782950" y="0"/>
                </a:lnTo>
                <a:lnTo>
                  <a:pt x="1782950" y="1787419"/>
                </a:lnTo>
                <a:lnTo>
                  <a:pt x="0" y="1787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61205" y="8152820"/>
            <a:ext cx="6921893" cy="6942141"/>
          </a:xfrm>
          <a:custGeom>
            <a:avLst/>
            <a:gdLst/>
            <a:ahLst/>
            <a:cxnLst/>
            <a:rect r="r" b="b" t="t" l="l"/>
            <a:pathLst>
              <a:path h="6942141" w="6921893">
                <a:moveTo>
                  <a:pt x="0" y="0"/>
                </a:moveTo>
                <a:lnTo>
                  <a:pt x="6921893" y="0"/>
                </a:lnTo>
                <a:lnTo>
                  <a:pt x="6921893" y="6942141"/>
                </a:lnTo>
                <a:lnTo>
                  <a:pt x="0" y="6942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5093" y="3372430"/>
            <a:ext cx="14217815" cy="330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9"/>
              </a:lnSpc>
            </a:pPr>
            <a:r>
              <a:rPr lang="en-US" sz="2319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42835" y="2089676"/>
            <a:ext cx="5930493" cy="6351265"/>
          </a:xfrm>
          <a:custGeom>
            <a:avLst/>
            <a:gdLst/>
            <a:ahLst/>
            <a:cxnLst/>
            <a:rect r="r" b="b" t="t" l="l"/>
            <a:pathLst>
              <a:path h="6351265" w="5930493">
                <a:moveTo>
                  <a:pt x="0" y="0"/>
                </a:moveTo>
                <a:lnTo>
                  <a:pt x="5930493" y="0"/>
                </a:lnTo>
                <a:lnTo>
                  <a:pt x="5930493" y="6351265"/>
                </a:lnTo>
                <a:lnTo>
                  <a:pt x="0" y="635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0052" y="207112"/>
            <a:ext cx="1054364" cy="45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THINK</a:t>
            </a:r>
          </a:p>
          <a:p>
            <a:pPr algn="l" marL="0" indent="0" lvl="1">
              <a:lnSpc>
                <a:spcPts val="1874"/>
              </a:lnSpc>
              <a:spcBef>
                <a:spcPct val="0"/>
              </a:spcBef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UNLIMITED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936547" y="1967868"/>
            <a:ext cx="5930493" cy="6351265"/>
          </a:xfrm>
          <a:custGeom>
            <a:avLst/>
            <a:gdLst/>
            <a:ahLst/>
            <a:cxnLst/>
            <a:rect r="r" b="b" t="t" l="l"/>
            <a:pathLst>
              <a:path h="6351265" w="5930493">
                <a:moveTo>
                  <a:pt x="0" y="0"/>
                </a:moveTo>
                <a:lnTo>
                  <a:pt x="5930494" y="0"/>
                </a:lnTo>
                <a:lnTo>
                  <a:pt x="5930494" y="6351264"/>
                </a:lnTo>
                <a:lnTo>
                  <a:pt x="0" y="6351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0" t="-7222" r="0" b="-7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48252" y="154194"/>
            <a:ext cx="947112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ULTIMATE BUSINESS 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9188" y="1611863"/>
            <a:ext cx="15949625" cy="381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334" spc="3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3" tooltip="https://www.canva.com/design/DAGz6yaTz5U/mtlI3qzrVrA2bI3_Z_Xo2A/edit"/>
              </a:rPr>
              <a:t>Wildfires and crop failures pose substantial risks to lives, livelihoods, ecosystems, and national food security. For wildfires, utilities, insurers, and emergency managers need risk maps to prioritize vegetation management, pre-stage resources, and price risk. For agriculture, growers, agribusinesses, and governments need near–real-time crop health monitoring to manage inputs, hedge production risk, and mitigate food insecurity.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9675" y="6938424"/>
            <a:ext cx="15949625" cy="255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334" spc="3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4" tooltip="https://www.canva.com/design/DAGz6yaTz5U/mtlI3qzrVrA2bI3_Z_Xo2A/edit"/>
              </a:rPr>
              <a:t>An AI-driven geospatial platform can transform raw satellite data into operational insights at regional to national scale. This project builds such a platform, combining remote sensing, time-series ML, and a web application to deliver wildfire risk layers, burned area maps, crop stress maps, and yield proxies.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52386" y="152400"/>
            <a:ext cx="457052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05545" y="1687542"/>
            <a:ext cx="13647908" cy="616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Sentinel‑2 Surface Reflectance (10 m, multispectral) — input imagery (RG</a:t>
            </a: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B, NIR, red‑edge): Copernicus Open Access / Google Earth Engine (GEE).</a:t>
            </a:r>
          </a:p>
          <a:p>
            <a:pPr algn="l">
              <a:lnSpc>
                <a:spcPts val="3083"/>
              </a:lnSpc>
            </a:pPr>
          </a:p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MODIS Burned Area (MCD64A1, 500 m, monthly) — ground truth for burned area segmentation; available on GEE</a:t>
            </a:r>
          </a:p>
          <a:p>
            <a:pPr algn="l">
              <a:lnSpc>
                <a:spcPts val="3083"/>
              </a:lnSpc>
            </a:pPr>
          </a:p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NASA FIRMS (MODIS/VIIRS active fire points) — near real‑time fire detections for feature engineering and validation.</a:t>
            </a:r>
          </a:p>
          <a:p>
            <a:pPr algn="l">
              <a:lnSpc>
                <a:spcPts val="3083"/>
              </a:lnSpc>
            </a:pPr>
          </a:p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USDA Cropland Data Layer (CDL, 30 m, annual, USA) — crop type labels and agricultural mask; available on GEE.</a:t>
            </a:r>
          </a:p>
          <a:p>
            <a:pPr algn="l">
              <a:lnSpc>
                <a:spcPts val="3083"/>
              </a:lnSpc>
            </a:pPr>
          </a:p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SRTM DEM (30 m) — elevation-derived slope/aspect for fire spread risk.</a:t>
            </a:r>
          </a:p>
          <a:p>
            <a:pPr algn="l">
              <a:lnSpc>
                <a:spcPts val="2607"/>
              </a:lnSpc>
            </a:pPr>
          </a:p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Weather/Reanalysis — e.g., ERA5 temperature, humidity, wind for risk features.</a:t>
            </a:r>
          </a:p>
          <a:p>
            <a:pPr algn="l">
              <a:lnSpc>
                <a:spcPts val="308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200971" y="9023350"/>
            <a:ext cx="107708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3" tooltip="https://docs.google.com/document/d/1c5mYEScHK4cp_TbcIEvbcezD63rgfQHnUEZo_14IZ9U/edit?usp=sharing"/>
              </a:rPr>
              <a:t>Double click  to get hyperlinks of data sources used for the project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28700"/>
            <a:ext cx="18288000" cy="9119518"/>
          </a:xfrm>
          <a:custGeom>
            <a:avLst/>
            <a:gdLst/>
            <a:ahLst/>
            <a:cxnLst/>
            <a:rect r="r" b="b" t="t" l="l"/>
            <a:pathLst>
              <a:path h="9119518" w="18288000">
                <a:moveTo>
                  <a:pt x="0" y="0"/>
                </a:moveTo>
                <a:lnTo>
                  <a:pt x="18288000" y="0"/>
                </a:lnTo>
                <a:lnTo>
                  <a:pt x="18288000" y="9119518"/>
                </a:lnTo>
                <a:lnTo>
                  <a:pt x="0" y="9119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78439" y="38100"/>
            <a:ext cx="802427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SOURCES IN LOCAL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1" t="0" r="-551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-1306" r="0" b="-13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37649" y="1105989"/>
            <a:ext cx="13136658" cy="785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Ingest VIIRS (Thermal) and SMAP (Soil Moisture) raw data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Apply Sinusoidal Projection (EPSG:6842) to fix geometric distortion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Execute Dynamic Point-Centered Chipping (224x224 extraction)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Normalize 3-Channel Thermal Stacks (0-1 Scaling)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Apply Linear Interpolation to fill temporal orbit gaps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Split Data into Training (80%), Validation (20%), Testing sets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Define Hyperparameters (Learning Rate=1e-4, Batch Size=16)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Initialize Custom U-Net Architecture (Encoder-Decoder)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Initialize LSTM Architecture (Sequential Memory)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Define Loss Functions (BCEWithLogits for Fire, MSE for Crop)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Prepare PyTorch Datasets and Dataloaders (with shuffling)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Execute Training Loop 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Calculate Metrics: IoU (Segmentation) and Correlation (Forecasting)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Implement Early Stopping to prevent overfitting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Save Best Model Weights (.pth) for Deployment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27758" y="47625"/>
            <a:ext cx="6228958" cy="77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2"/>
              </a:lnSpc>
            </a:pPr>
            <a:r>
              <a:rPr lang="en-US" sz="541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MODELLING APPROACH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0351" y="5881424"/>
            <a:ext cx="12872724" cy="4226901"/>
          </a:xfrm>
          <a:custGeom>
            <a:avLst/>
            <a:gdLst/>
            <a:ahLst/>
            <a:cxnLst/>
            <a:rect r="r" b="b" t="t" l="l"/>
            <a:pathLst>
              <a:path h="4226901" w="12872724">
                <a:moveTo>
                  <a:pt x="0" y="0"/>
                </a:moveTo>
                <a:lnTo>
                  <a:pt x="12872725" y="0"/>
                </a:lnTo>
                <a:lnTo>
                  <a:pt x="12872725" y="4226901"/>
                </a:lnTo>
                <a:lnTo>
                  <a:pt x="0" y="4226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27" r="0" b="-152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00576" y="381275"/>
            <a:ext cx="901227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CORE ARCHITECTURES - U-NET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0063" y="1990857"/>
            <a:ext cx="16883032" cy="185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3034" spc="3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Our Geospatial Machine Learning Platform employs two distinct deep learning paradigms to handle multi-modal satellite data. Fundamentally, the U-Net (for Wildfire) works as a spatial autoencoder, compressing thermal input to capture context ("encoding") and then reconstructing it to generate a precise segmentation mask ("decoding").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7850" y="0"/>
            <a:ext cx="12917266" cy="8606129"/>
          </a:xfrm>
          <a:custGeom>
            <a:avLst/>
            <a:gdLst/>
            <a:ahLst/>
            <a:cxnLst/>
            <a:rect r="r" b="b" t="t" l="l"/>
            <a:pathLst>
              <a:path h="8606129" w="12917266">
                <a:moveTo>
                  <a:pt x="0" y="0"/>
                </a:moveTo>
                <a:lnTo>
                  <a:pt x="12917266" y="0"/>
                </a:lnTo>
                <a:lnTo>
                  <a:pt x="12917266" y="8606129"/>
                </a:lnTo>
                <a:lnTo>
                  <a:pt x="0" y="860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1904" y="4172383"/>
            <a:ext cx="2485946" cy="75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lmb.informatik.uni-freiburg.de/people/ronneber/u-net/?ref=assemblyai.com"/>
              </a:rPr>
              <a:t>https://lmb.informatik.uni-freiburg.de/people/ronneber/u-net/?ref=assemblyai.com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9325" y="9470452"/>
            <a:ext cx="16594316" cy="48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  <a:spcBef>
                <a:spcPct val="0"/>
              </a:spcBef>
            </a:pPr>
            <a:r>
              <a:rPr lang="en-US" sz="1453" spc="-7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ARCHITECTURE (EXAMPLE FOR 32X32 PIXELS IN THE LOWEST RESOLUTION). EACH BLUE BOX CORRESPONDS TO A MULTI-CHANNEL FEATURE MAP. THE NUMBER OF CHANNELS IS DENOTED ON TOP OF THE BOX. THE X-Y-SIZE IS PROVIDED AT THE LOWER LEFT EDGE OF THE BOX. WHITE BOXES REPRESENT COPIED FEATURE MAPS. THE ARROWS DENOTE THE DIFFERENT OPERATIONS.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-1306" r="0" b="-130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9602" y="1257575"/>
            <a:ext cx="8734026" cy="8822376"/>
          </a:xfrm>
          <a:custGeom>
            <a:avLst/>
            <a:gdLst/>
            <a:ahLst/>
            <a:cxnLst/>
            <a:rect r="r" b="b" t="t" l="l"/>
            <a:pathLst>
              <a:path h="8822376" w="8734026">
                <a:moveTo>
                  <a:pt x="0" y="0"/>
                </a:moveTo>
                <a:lnTo>
                  <a:pt x="8734026" y="0"/>
                </a:lnTo>
                <a:lnTo>
                  <a:pt x="8734026" y="8822376"/>
                </a:lnTo>
                <a:lnTo>
                  <a:pt x="0" y="882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37862" y="152400"/>
            <a:ext cx="901227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CORE ARCHITECTURES - U-NET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DAGz6yaTz5U</dc:identifier>
  <dcterms:modified xsi:type="dcterms:W3CDTF">2011-08-01T06:04:30Z</dcterms:modified>
  <cp:revision>1</cp:revision>
  <dc:title>DEEP LEARNING-Simulating Land Cover Changes Using Diffusion-Based Generative Models</dc:title>
</cp:coreProperties>
</file>